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13716000" cx="2438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Comfortaa Regular"/>
      <p:regular r:id="rId34"/>
      <p:bold r:id="rId35"/>
    </p:embeddedFont>
    <p:embeddedFont>
      <p:font typeface="Roboto Mono"/>
      <p:regular r:id="rId36"/>
      <p:bold r:id="rId37"/>
      <p:italic r:id="rId38"/>
      <p:boldItalic r:id="rId39"/>
    </p:embeddedFont>
    <p:embeddedFont>
      <p:font typeface="Comfortaa"/>
      <p:regular r:id="rId40"/>
      <p:bold r:id="rId41"/>
    </p:embeddedFont>
    <p:embeddedFont>
      <p:font typeface="Roboto Mono Regular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974">
          <p15:clr>
            <a:srgbClr val="A4A3A4"/>
          </p15:clr>
        </p15:guide>
        <p15:guide id="2" pos="5760">
          <p15:clr>
            <a:srgbClr val="9AA0A6"/>
          </p15:clr>
        </p15:guide>
        <p15:guide id="3" orient="horz" pos="3817">
          <p15:clr>
            <a:srgbClr val="9AA0A6"/>
          </p15:clr>
        </p15:guide>
        <p15:guide id="4" orient="horz" pos="576">
          <p15:clr>
            <a:srgbClr val="9AA0A6"/>
          </p15:clr>
        </p15:guide>
        <p15:guide id="5" orient="horz" pos="3358">
          <p15:clr>
            <a:srgbClr val="9AA0A6"/>
          </p15:clr>
        </p15:guide>
        <p15:guide id="6" pos="2446">
          <p15:clr>
            <a:srgbClr val="9AA0A6"/>
          </p15:clr>
        </p15:guide>
        <p15:guide id="7" pos="5211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46" roundtripDataSignature="AMtx7mgzIoWwlvWgMBD8eMLqaY9RehZF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74"/>
        <p:guide pos="5760"/>
        <p:guide pos="3817" orient="horz"/>
        <p:guide pos="576" orient="horz"/>
        <p:guide pos="3358" orient="horz"/>
        <p:guide pos="2446"/>
        <p:guide pos="5211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Regular-regular.fntdata"/><Relationship Id="rId41" Type="http://schemas.openxmlformats.org/officeDocument/2006/relationships/font" Target="fonts/Comfortaa-bold.fntdata"/><Relationship Id="rId22" Type="http://schemas.openxmlformats.org/officeDocument/2006/relationships/slide" Target="slides/slide17.xml"/><Relationship Id="rId44" Type="http://schemas.openxmlformats.org/officeDocument/2006/relationships/font" Target="fonts/RobotoMonoRegular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Regular-bold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RobotoMonoRegular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ComfortaaRegular-bold.fntdata"/><Relationship Id="rId12" Type="http://schemas.openxmlformats.org/officeDocument/2006/relationships/slide" Target="slides/slide7.xml"/><Relationship Id="rId34" Type="http://schemas.openxmlformats.org/officeDocument/2006/relationships/font" Target="fonts/ComfortaaRegular-regular.fntdata"/><Relationship Id="rId15" Type="http://schemas.openxmlformats.org/officeDocument/2006/relationships/slide" Target="slides/slide10.xml"/><Relationship Id="rId37" Type="http://schemas.openxmlformats.org/officeDocument/2006/relationships/font" Target="fonts/RobotoMono-bold.fntdata"/><Relationship Id="rId14" Type="http://schemas.openxmlformats.org/officeDocument/2006/relationships/slide" Target="slides/slide9.xml"/><Relationship Id="rId36" Type="http://schemas.openxmlformats.org/officeDocument/2006/relationships/font" Target="fonts/RobotoMon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b1bdd6b702_3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gb1bdd6b702_3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b1bdd6b702_3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gb1bdd6b702_3_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1bdd6b702_3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b1bdd6b702_3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1bdd6b702_3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gb1bdd6b702_3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1bdd6b702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4" name="Google Shape;174;gb1bdd6b702_0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b1bdd6b702_3_1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3" name="Google Shape;183;gb1bdd6b702_3_1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1bdd6b702_3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gb1bdd6b702_3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1bdd6b702_3_2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gb1bdd6b702_3_2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b1bdd6b702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gb1bdd6b702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1bdd6b702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b1bdd6b702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1bdd6b702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" name="Google Shape;69;gb1bdd6b702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b1bdd6b702_3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b1bdd6b702_3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1bdd6b702_2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b1bdd6b702_2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1bdd6b702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gb1bdd6b702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1" name="Google Shape;25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1bdd6b702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b1bdd6b702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1bdd6b702_3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" name="Google Shape;86;gb1bdd6b702_3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1bdd6b702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gb1bdd6b702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1bdd6b702_3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gb1bdd6b702_3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1bdd6b702_3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gb1bdd6b702_3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b1bdd6b702_3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gb1bdd6b702_3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1bdd6b702_3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gb1bdd6b702_3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(Avoid) Title, Subtitle, Bullets_1_1_1_1_1_1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9"/>
          <p:cNvSpPr/>
          <p:nvPr/>
        </p:nvSpPr>
        <p:spPr>
          <a:xfrm>
            <a:off x="250" y="0"/>
            <a:ext cx="24384001" cy="137160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8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i="0" sz="6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48"/>
          <p:cNvSpPr/>
          <p:nvPr/>
        </p:nvSpPr>
        <p:spPr>
          <a:xfrm>
            <a:off x="21159202" y="583399"/>
            <a:ext cx="3224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8"/>
          <p:cNvSpPr txBox="1"/>
          <p:nvPr>
            <p:ph idx="12" type="sldNum"/>
          </p:nvPr>
        </p:nvSpPr>
        <p:spPr>
          <a:xfrm>
            <a:off x="11785599" y="12277451"/>
            <a:ext cx="5689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 showMasterSp="0">
  <p:cSld name="Blank Red Footer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9"/>
          <p:cNvSpPr txBox="1"/>
          <p:nvPr>
            <p:ph type="title"/>
          </p:nvPr>
        </p:nvSpPr>
        <p:spPr>
          <a:xfrm>
            <a:off x="445599" y="1392999"/>
            <a:ext cx="17637600" cy="20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None/>
              <a:defRPr i="0" sz="69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  <a:defRPr i="0" sz="9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49"/>
          <p:cNvSpPr/>
          <p:nvPr/>
        </p:nvSpPr>
        <p:spPr>
          <a:xfrm>
            <a:off x="21159202" y="583399"/>
            <a:ext cx="32247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Font typeface="Roboto"/>
              <a:buNone/>
            </a:pPr>
            <a:r>
              <a:rPr b="0" i="0" lang="en-US" sz="1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9"/>
          <p:cNvSpPr txBox="1"/>
          <p:nvPr>
            <p:ph idx="12" type="sldNum"/>
          </p:nvPr>
        </p:nvSpPr>
        <p:spPr>
          <a:xfrm>
            <a:off x="11785599" y="12277451"/>
            <a:ext cx="56895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(Avoid) Title, Subtitle, Bullets_1_1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50"/>
          <p:cNvSpPr txBox="1"/>
          <p:nvPr>
            <p:ph type="title"/>
          </p:nvPr>
        </p:nvSpPr>
        <p:spPr>
          <a:xfrm>
            <a:off x="3850100" y="5171200"/>
            <a:ext cx="167094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55" name="Google Shape;55;p50"/>
          <p:cNvSpPr txBox="1"/>
          <p:nvPr>
            <p:ph idx="2" type="title"/>
          </p:nvPr>
        </p:nvSpPr>
        <p:spPr>
          <a:xfrm>
            <a:off x="3885317" y="8484700"/>
            <a:ext cx="129135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FFA6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(Avoid) Title, Subtitle, Bullets_1_2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40"/>
          <p:cNvSpPr txBox="1"/>
          <p:nvPr>
            <p:ph type="title"/>
          </p:nvPr>
        </p:nvSpPr>
        <p:spPr>
          <a:xfrm>
            <a:off x="2155850" y="3641650"/>
            <a:ext cx="12287099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3" name="Google Shape;13;p40"/>
          <p:cNvSpPr txBox="1"/>
          <p:nvPr>
            <p:ph idx="2" type="title"/>
          </p:nvPr>
        </p:nvSpPr>
        <p:spPr>
          <a:xfrm>
            <a:off x="2155854" y="7087152"/>
            <a:ext cx="119880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4" name="Google Shape;14;p40"/>
          <p:cNvSpPr txBox="1"/>
          <p:nvPr>
            <p:ph idx="3" type="title"/>
          </p:nvPr>
        </p:nvSpPr>
        <p:spPr>
          <a:xfrm>
            <a:off x="3831078" y="8850300"/>
            <a:ext cx="41841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(Avoid) Title, Subtitle, Bullets_1_1_1_1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Body">
  <p:cSld name="(Avoid) Title, Subtitle, Bullets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2"/>
          <p:cNvSpPr txBox="1"/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9" name="Google Shape;19;p42"/>
          <p:cNvSpPr txBox="1"/>
          <p:nvPr>
            <p:ph idx="2" type="title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0" name="Google Shape;20;p42"/>
          <p:cNvSpPr txBox="1"/>
          <p:nvPr>
            <p:ph idx="3" type="title"/>
          </p:nvPr>
        </p:nvSpPr>
        <p:spPr>
          <a:xfrm>
            <a:off x="1520910" y="4837527"/>
            <a:ext cx="18089099" cy="52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2-Col Bullets">
  <p:cSld name="(Avoid) Title, Subtitle, Bullets_1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3"/>
          <p:cNvSpPr txBox="1"/>
          <p:nvPr>
            <p:ph type="title"/>
          </p:nvPr>
        </p:nvSpPr>
        <p:spPr>
          <a:xfrm>
            <a:off x="1366906" y="1128100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4" name="Google Shape;24;p43"/>
          <p:cNvSpPr txBox="1"/>
          <p:nvPr>
            <p:ph idx="2" type="title"/>
          </p:nvPr>
        </p:nvSpPr>
        <p:spPr>
          <a:xfrm>
            <a:off x="1469575" y="3104203"/>
            <a:ext cx="218628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25" name="Google Shape;25;p43"/>
          <p:cNvSpPr txBox="1"/>
          <p:nvPr>
            <p:ph idx="1" type="body"/>
          </p:nvPr>
        </p:nvSpPr>
        <p:spPr>
          <a:xfrm>
            <a:off x="1598150" y="4832775"/>
            <a:ext cx="8437800" cy="57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indent="-482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indent="-482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indent="-4826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indent="-4826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indent="-4826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indent="-4826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indent="-4826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indent="-4826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26" name="Google Shape;26;p43"/>
          <p:cNvSpPr txBox="1"/>
          <p:nvPr>
            <p:ph idx="3" type="body"/>
          </p:nvPr>
        </p:nvSpPr>
        <p:spPr>
          <a:xfrm>
            <a:off x="10915400" y="4832775"/>
            <a:ext cx="8437800" cy="57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1pPr>
            <a:lvl2pPr indent="-482600" lvl="1" marL="914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2pPr>
            <a:lvl3pPr indent="-482600" lvl="2" marL="1371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3pPr>
            <a:lvl4pPr indent="-482600" lvl="3" marL="1828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4pPr>
            <a:lvl5pPr indent="-482600" lvl="4" marL="22860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5pPr>
            <a:lvl6pPr indent="-482600" lvl="5" marL="2743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6pPr>
            <a:lvl7pPr indent="-482600" lvl="6" marL="32004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●"/>
              <a:defRPr>
                <a:solidFill>
                  <a:srgbClr val="3F3F3F"/>
                </a:solidFill>
              </a:defRPr>
            </a:lvl7pPr>
            <a:lvl8pPr indent="-482600" lvl="7" marL="36576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○"/>
              <a:defRPr>
                <a:solidFill>
                  <a:srgbClr val="3F3F3F"/>
                </a:solidFill>
              </a:defRPr>
            </a:lvl8pPr>
            <a:lvl9pPr indent="-482600" lvl="8" marL="41148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(Avoid) Title, Subtitle, Bullets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4"/>
          <p:cNvSpPr txBox="1"/>
          <p:nvPr>
            <p:ph type="title"/>
          </p:nvPr>
        </p:nvSpPr>
        <p:spPr>
          <a:xfrm>
            <a:off x="3824450" y="5171200"/>
            <a:ext cx="16735200" cy="24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2" type="title"/>
          </p:nvPr>
        </p:nvSpPr>
        <p:spPr>
          <a:xfrm>
            <a:off x="3859721" y="8484700"/>
            <a:ext cx="12933300" cy="16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(Avoid) Title, Subtitle, Bullets_1_2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5"/>
          <p:cNvSpPr txBox="1"/>
          <p:nvPr>
            <p:ph type="title"/>
          </p:nvPr>
        </p:nvSpPr>
        <p:spPr>
          <a:xfrm>
            <a:off x="2029900" y="3288725"/>
            <a:ext cx="12287099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34" name="Google Shape;34;p45"/>
          <p:cNvSpPr txBox="1"/>
          <p:nvPr>
            <p:ph idx="2" type="title"/>
          </p:nvPr>
        </p:nvSpPr>
        <p:spPr>
          <a:xfrm>
            <a:off x="2029904" y="6734227"/>
            <a:ext cx="119880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Text, Half Photo">
  <p:cSld name="(Avoid) Title, Subtitle, Bullets_1_1_1_2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6"/>
          <p:cNvSpPr txBox="1"/>
          <p:nvPr>
            <p:ph type="title"/>
          </p:nvPr>
        </p:nvSpPr>
        <p:spPr>
          <a:xfrm>
            <a:off x="1958775" y="1962775"/>
            <a:ext cx="8334000" cy="21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38" name="Google Shape;38;p46"/>
          <p:cNvSpPr txBox="1"/>
          <p:nvPr>
            <p:ph idx="2" type="title"/>
          </p:nvPr>
        </p:nvSpPr>
        <p:spPr>
          <a:xfrm>
            <a:off x="1958775" y="4276050"/>
            <a:ext cx="8334000" cy="10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39" name="Google Shape;39;p46"/>
          <p:cNvSpPr txBox="1"/>
          <p:nvPr>
            <p:ph idx="3" type="title"/>
          </p:nvPr>
        </p:nvSpPr>
        <p:spPr>
          <a:xfrm>
            <a:off x="1958775" y="5739100"/>
            <a:ext cx="8334000" cy="4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!">
  <p:cSld name="(Avoid) Title, Subtitle, Bullets_1_2_2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2"/>
            <a:ext cx="24383995" cy="1371599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7"/>
          <p:cNvSpPr txBox="1"/>
          <p:nvPr>
            <p:ph type="title"/>
          </p:nvPr>
        </p:nvSpPr>
        <p:spPr>
          <a:xfrm>
            <a:off x="3883585" y="3641650"/>
            <a:ext cx="12287099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8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43" name="Google Shape;43;p47"/>
          <p:cNvSpPr txBox="1"/>
          <p:nvPr>
            <p:ph idx="2" type="title"/>
          </p:nvPr>
        </p:nvSpPr>
        <p:spPr>
          <a:xfrm>
            <a:off x="5558812" y="8850300"/>
            <a:ext cx="41841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8"/>
          <p:cNvSpPr txBox="1"/>
          <p:nvPr>
            <p:ph type="title"/>
          </p:nvPr>
        </p:nvSpPr>
        <p:spPr>
          <a:xfrm>
            <a:off x="2084600" y="3291925"/>
            <a:ext cx="18193800" cy="2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  <a:defRPr b="0" i="0" sz="108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8"/>
          <p:cNvSpPr txBox="1"/>
          <p:nvPr>
            <p:ph idx="1" type="body"/>
          </p:nvPr>
        </p:nvSpPr>
        <p:spPr>
          <a:xfrm>
            <a:off x="2079349" y="7573274"/>
            <a:ext cx="16234200" cy="5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82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82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82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82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82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82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82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●"/>
              <a:defRPr b="0" i="0" sz="40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82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○"/>
              <a:defRPr b="0" i="0" sz="40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82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4000"/>
              <a:buFont typeface="Arial"/>
              <a:buChar char="■"/>
              <a:defRPr b="0" i="0" sz="40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30.gif"/><Relationship Id="rId5" Type="http://schemas.openxmlformats.org/officeDocument/2006/relationships/image" Target="../media/image32.gif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0.gif"/><Relationship Id="rId5" Type="http://schemas.openxmlformats.org/officeDocument/2006/relationships/image" Target="../media/image32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3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jpg"/><Relationship Id="rId4" Type="http://schemas.openxmlformats.org/officeDocument/2006/relationships/image" Target="../media/image52.png"/><Relationship Id="rId5" Type="http://schemas.openxmlformats.org/officeDocument/2006/relationships/image" Target="../media/image3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tr.wikipedia.org/w/index.php?title=Kuantum_kap%C4%B1s%C4%B1&amp;action=edit&amp;redlink=1" TargetMode="External"/><Relationship Id="rId4" Type="http://schemas.openxmlformats.org/officeDocument/2006/relationships/hyperlink" Target="https://tr.wikipedia.org/w/index.php?title=Kuantum_algoritmas%C4%B1&amp;action=edit&amp;redlink=1" TargetMode="External"/><Relationship Id="rId5" Type="http://schemas.openxmlformats.org/officeDocument/2006/relationships/hyperlink" Target="https://tr.wikipedia.org/w/index.php?title=Kuantum_algoritmas%C4%B1&amp;action=edit&amp;redlink=1" TargetMode="External"/><Relationship Id="rId6" Type="http://schemas.openxmlformats.org/officeDocument/2006/relationships/hyperlink" Target="https://tr.wikipedia.org/w/index.php?title=Kuantum_algoritmas%C4%B1&amp;action=edit&amp;redlink=1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53.png"/><Relationship Id="rId5" Type="http://schemas.openxmlformats.org/officeDocument/2006/relationships/image" Target="../media/image4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4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5" Type="http://schemas.openxmlformats.org/officeDocument/2006/relationships/image" Target="../media/image4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2.png"/><Relationship Id="rId5" Type="http://schemas.openxmlformats.org/officeDocument/2006/relationships/hyperlink" Target="https://tr.wikipedia.org/wiki/Depolam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gif"/><Relationship Id="rId4" Type="http://schemas.openxmlformats.org/officeDocument/2006/relationships/image" Target="../media/image15.gif"/><Relationship Id="rId5" Type="http://schemas.openxmlformats.org/officeDocument/2006/relationships/image" Target="../media/image17.gif"/><Relationship Id="rId6" Type="http://schemas.openxmlformats.org/officeDocument/2006/relationships/image" Target="../media/image12.png"/><Relationship Id="rId7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3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2155850" y="364165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Quantum Nation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 sz="7500"/>
              <a:t>Kuantum Bilgisayıma Giriş</a:t>
            </a:r>
            <a:endParaRPr sz="7500"/>
          </a:p>
        </p:txBody>
      </p:sp>
      <p:sp>
        <p:nvSpPr>
          <p:cNvPr id="61" name="Google Shape;61;p2"/>
          <p:cNvSpPr txBox="1"/>
          <p:nvPr>
            <p:ph idx="3" type="title"/>
          </p:nvPr>
        </p:nvSpPr>
        <p:spPr>
          <a:xfrm>
            <a:off x="3831078" y="8850300"/>
            <a:ext cx="4184100" cy="12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Onur Sercan Yılmaz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Google DSC Zaim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/>
              <a:t>linkedin.com/in/osy</a:t>
            </a:r>
            <a:endParaRPr/>
          </a:p>
        </p:txBody>
      </p:sp>
      <p:sp>
        <p:nvSpPr>
          <p:cNvPr id="62" name="Google Shape;62;p2"/>
          <p:cNvSpPr txBox="1"/>
          <p:nvPr>
            <p:ph idx="2" type="title"/>
          </p:nvPr>
        </p:nvSpPr>
        <p:spPr>
          <a:xfrm>
            <a:off x="2155854" y="7087152"/>
            <a:ext cx="119880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/>
              <a:t>Kuantum, Kuantum bilgisayım, kuantum bilgisayarlar, kuantum mantık kapıları</a:t>
            </a:r>
            <a:endParaRPr/>
          </a:p>
        </p:txBody>
      </p:sp>
      <p:pic>
        <p:nvPicPr>
          <p:cNvPr id="63" name="Google Shape;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851" y="8783700"/>
            <a:ext cx="1411500" cy="141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4" name="Google Shape;6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62875" y="7087150"/>
            <a:ext cx="201387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4600" y="10687030"/>
            <a:ext cx="7620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 txBox="1"/>
          <p:nvPr/>
        </p:nvSpPr>
        <p:spPr>
          <a:xfrm>
            <a:off x="3267075" y="10803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</a:rPr>
              <a:t>onursercanyilmaz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1bdd6b702_3_47"/>
          <p:cNvSpPr txBox="1"/>
          <p:nvPr>
            <p:ph type="title"/>
          </p:nvPr>
        </p:nvSpPr>
        <p:spPr>
          <a:xfrm>
            <a:off x="2693500" y="1729400"/>
            <a:ext cx="7832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 Kuantum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Dolanıklık</a:t>
            </a:r>
            <a:endParaRPr sz="7500"/>
          </a:p>
        </p:txBody>
      </p:sp>
      <p:pic>
        <p:nvPicPr>
          <p:cNvPr descr="Atom Symbol on Samsung One UI 2.5" id="143" name="Google Shape;143;gb1bdd6b702_3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275" y="1943075"/>
            <a:ext cx="944225" cy="94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tting started in Quantum Computing with Microsoft QDK | by Himadri Sankar  Chatterjee | Medium" id="144" name="Google Shape;144;gb1bdd6b702_3_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025" y="4585700"/>
            <a:ext cx="9983225" cy="561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b1bdd6b702_3_47"/>
          <p:cNvSpPr txBox="1"/>
          <p:nvPr/>
        </p:nvSpPr>
        <p:spPr>
          <a:xfrm>
            <a:off x="13458825" y="2286000"/>
            <a:ext cx="92868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mfortaa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Kısaca bir şekilde etkileşen iki parçacığın aralarında koyulan binlerce kilometre mesafeye rağmen senkron bir şekilde hareket ettikleri duruma kuantum dolanıklık adı verilir.</a:t>
            </a:r>
            <a:endParaRPr sz="45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514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mfortaa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Kuantumun bu özelliği sayesinde veri transferi gibi konularda hızı artıracağı düşünülmektedir.</a:t>
            </a:r>
            <a:endParaRPr sz="45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5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1bdd6b702_3_69"/>
          <p:cNvSpPr txBox="1"/>
          <p:nvPr>
            <p:ph type="title"/>
          </p:nvPr>
        </p:nvSpPr>
        <p:spPr>
          <a:xfrm>
            <a:off x="3236425" y="729275"/>
            <a:ext cx="7832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 Kuantum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Mantık Kapıları</a:t>
            </a:r>
            <a:endParaRPr sz="7500"/>
          </a:p>
        </p:txBody>
      </p:sp>
      <p:pic>
        <p:nvPicPr>
          <p:cNvPr descr="Atom Symbol on Samsung One UI 2.5" id="151" name="Google Shape;151;gb1bdd6b702_3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850" y="866763"/>
            <a:ext cx="944225" cy="94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ntum Katas #1: Basic Quantum Gates :: Gideon Wolfe" id="152" name="Google Shape;152;gb1bdd6b702_3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400" y="3008313"/>
            <a:ext cx="9112250" cy="455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NTM - Quantum Computing" id="153" name="Google Shape;153;gb1bdd6b702_3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3400" y="7588308"/>
            <a:ext cx="9112249" cy="5127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ntum logic gate - Wikipedia" id="154" name="Google Shape;154;gb1bdd6b702_3_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0275" y="1095175"/>
            <a:ext cx="9372599" cy="1152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1bdd6b702_3_133"/>
          <p:cNvSpPr txBox="1"/>
          <p:nvPr>
            <p:ph type="title"/>
          </p:nvPr>
        </p:nvSpPr>
        <p:spPr>
          <a:xfrm>
            <a:off x="3236425" y="729275"/>
            <a:ext cx="7832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 Kuantum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Mantık Kapıları</a:t>
            </a:r>
            <a:endParaRPr sz="7500"/>
          </a:p>
        </p:txBody>
      </p:sp>
      <p:pic>
        <p:nvPicPr>
          <p:cNvPr descr="Atom Symbol on Samsung One UI 2.5" id="160" name="Google Shape;160;gb1bdd6b702_3_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850" y="866763"/>
            <a:ext cx="944225" cy="94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ntum Katas #1: Basic Quantum Gates :: Gideon Wolfe" id="161" name="Google Shape;161;gb1bdd6b702_3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3400" y="3008313"/>
            <a:ext cx="9112250" cy="4556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NTM - Quantum Computing" id="162" name="Google Shape;162;gb1bdd6b702_3_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3400" y="7588308"/>
            <a:ext cx="9112249" cy="512756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b1bdd6b702_3_133"/>
          <p:cNvSpPr txBox="1"/>
          <p:nvPr/>
        </p:nvSpPr>
        <p:spPr>
          <a:xfrm>
            <a:off x="13315950" y="3633000"/>
            <a:ext cx="10915800" cy="6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Comfortaa"/>
              <a:buChar char="●"/>
            </a:pPr>
            <a:r>
              <a:rPr lang="en-US" sz="40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Kuantum kapıları ile amaçlanan işlemler kuantum bit adı verilen  qubitlerin çökmesini</a:t>
            </a:r>
            <a:endParaRPr sz="40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yani sadece 0 veya sadece 1 haline gelmesini</a:t>
            </a:r>
            <a:r>
              <a:rPr lang="en-US" sz="4000">
                <a:highlight>
                  <a:srgbClr val="FFFF00"/>
                </a:highlight>
                <a:latin typeface="Comfortaa"/>
                <a:ea typeface="Comfortaa"/>
                <a:cs typeface="Comfortaa"/>
                <a:sym typeface="Comfortaa"/>
              </a:rPr>
              <a:t> önlemek.</a:t>
            </a:r>
            <a:r>
              <a:rPr lang="en-US" sz="4000">
                <a:highlight>
                  <a:srgbClr val="D5A6BD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4000">
              <a:highlight>
                <a:srgbClr val="D5A6BD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SzPts val="4000"/>
              <a:buFont typeface="Comfortaa"/>
              <a:buChar char="●"/>
            </a:pPr>
            <a:r>
              <a:rPr lang="en-US" sz="40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Yoksa </a:t>
            </a:r>
            <a:r>
              <a:rPr lang="en-US" sz="4000" u="sng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klasik sistemler</a:t>
            </a:r>
            <a:r>
              <a:rPr lang="en-US" sz="40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den bir farkı kalmamış olacak.</a:t>
            </a:r>
            <a:endParaRPr sz="40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1bdd6b702_3_54"/>
          <p:cNvSpPr txBox="1"/>
          <p:nvPr>
            <p:ph type="title"/>
          </p:nvPr>
        </p:nvSpPr>
        <p:spPr>
          <a:xfrm>
            <a:off x="2029900" y="3288725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 sz="6300"/>
              <a:t>Kuantum Bilgisayarlar</a:t>
            </a:r>
            <a:endParaRPr sz="7400"/>
          </a:p>
        </p:txBody>
      </p:sp>
      <p:pic>
        <p:nvPicPr>
          <p:cNvPr descr="Digit Four on Google Android 11.0" id="169" name="Google Shape;169;gb1bdd6b702_3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775" y="172940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st Qubit GIFs | Gfycat" id="170" name="Google Shape;170;gb1bdd6b702_3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6950" y="3289281"/>
            <a:ext cx="14472375" cy="814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b1bdd6b702_3_54"/>
          <p:cNvSpPr txBox="1"/>
          <p:nvPr>
            <p:ph type="title"/>
          </p:nvPr>
        </p:nvSpPr>
        <p:spPr>
          <a:xfrm>
            <a:off x="2693500" y="1729400"/>
            <a:ext cx="163947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 sz="6300">
                <a:solidFill>
                  <a:schemeClr val="accent1"/>
                </a:solidFill>
              </a:rPr>
              <a:t>Kuantum Bilgisayarlar  : Qubits</a:t>
            </a:r>
            <a:endParaRPr sz="7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1bdd6b702_0_16"/>
          <p:cNvSpPr txBox="1"/>
          <p:nvPr>
            <p:ph type="title"/>
          </p:nvPr>
        </p:nvSpPr>
        <p:spPr>
          <a:xfrm>
            <a:off x="2812775" y="757850"/>
            <a:ext cx="80706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 sz="6300"/>
              <a:t>Kuantum Bilgisayarlar</a:t>
            </a:r>
            <a:endParaRPr sz="7400"/>
          </a:p>
        </p:txBody>
      </p:sp>
      <p:pic>
        <p:nvPicPr>
          <p:cNvPr descr="Digit Four on Google Android 11.0" id="177" name="Google Shape;177;gb1bdd6b70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775" y="84230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antum Computation: playing the quantum symphony | by Quantum World  Association | Medium" id="178" name="Google Shape;178;gb1bdd6b702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143125"/>
            <a:ext cx="10711925" cy="9429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State of Quantum Computing - StartUp HERE Toronto" id="179" name="Google Shape;179;gb1bdd6b702_0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58700" y="2515975"/>
            <a:ext cx="11630026" cy="35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b1bdd6b702_0_16"/>
          <p:cNvSpPr txBox="1"/>
          <p:nvPr/>
        </p:nvSpPr>
        <p:spPr>
          <a:xfrm>
            <a:off x="13173075" y="7143750"/>
            <a:ext cx="10711800" cy="59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Topolojik : Teorik sistem</a:t>
            </a:r>
            <a:endParaRPr sz="3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</a:rPr>
              <a:t>Photonic :</a:t>
            </a:r>
            <a:r>
              <a:rPr lang="en-US" sz="5400">
                <a:solidFill>
                  <a:srgbClr val="FFFFFF"/>
                </a:solidFill>
              </a:rPr>
              <a:t> </a:t>
            </a:r>
            <a:r>
              <a:rPr lang="en-US" sz="2950">
                <a:solidFill>
                  <a:srgbClr val="FFFFFF"/>
                </a:solidFill>
              </a:rPr>
              <a:t>Kuantum içerikleri işleyebilmek ve depolayabilmek  adına </a:t>
            </a:r>
            <a:r>
              <a:rPr lang="en-US" sz="2950" u="sng">
                <a:solidFill>
                  <a:srgbClr val="FFFFFF"/>
                </a:solidFill>
              </a:rPr>
              <a:t>foton dedektörleri</a:t>
            </a:r>
            <a:r>
              <a:rPr lang="en-US" sz="2950">
                <a:solidFill>
                  <a:srgbClr val="FFFFFF"/>
                </a:solidFill>
              </a:rPr>
              <a:t> ve bilgi taşıyıcı fotonların kullanıldığı sistemlerdir.</a:t>
            </a:r>
            <a:endParaRPr sz="29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FFFFFF"/>
                </a:solidFill>
              </a:rPr>
              <a:t>Annealing : </a:t>
            </a:r>
            <a:r>
              <a:rPr lang="en-US" sz="3000">
                <a:solidFill>
                  <a:srgbClr val="FFFFFF"/>
                </a:solidFill>
              </a:rPr>
              <a:t> En iyi sonucu bulabilmek adına kuantum özelliklerinden yararlanan </a:t>
            </a:r>
            <a:r>
              <a:rPr lang="en-US" sz="3000" u="sng">
                <a:solidFill>
                  <a:srgbClr val="FFFFFF"/>
                </a:solidFill>
              </a:rPr>
              <a:t>optimizasyon</a:t>
            </a:r>
            <a:r>
              <a:rPr lang="en-US" sz="3000">
                <a:solidFill>
                  <a:srgbClr val="FFFFFF"/>
                </a:solidFill>
              </a:rPr>
              <a:t>a dayalı sistemlerdir.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as the world's most powerful computer arrived? | The National" id="185" name="Google Shape;185;gb1bdd6b702_3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250" y="914400"/>
            <a:ext cx="10531200" cy="59150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BM | Quantum Computing" id="186" name="Google Shape;186;gb1bdd6b702_3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4451" y="1285885"/>
            <a:ext cx="13009526" cy="8808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-Wave is now shipping its new $15 million, 10-foot tall quantum computer -  The Verge" id="187" name="Google Shape;187;gb1bdd6b702_3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700" y="7372350"/>
            <a:ext cx="8872537" cy="591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b1bdd6b702_3_150"/>
          <p:cNvSpPr txBox="1"/>
          <p:nvPr/>
        </p:nvSpPr>
        <p:spPr>
          <a:xfrm>
            <a:off x="11944350" y="11172825"/>
            <a:ext cx="164592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Kullandıkları yönteme göre qubit sayıları değişim gösterebiliyor.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Qubit sayısı artıkça hata oranı da artıyor.</a:t>
            </a:r>
            <a:endParaRPr sz="2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1bdd6b702_3_194"/>
          <p:cNvSpPr txBox="1"/>
          <p:nvPr/>
        </p:nvSpPr>
        <p:spPr>
          <a:xfrm>
            <a:off x="2038350" y="3152775"/>
            <a:ext cx="14992200" cy="87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Genel olarak n kübit sahibi bir kuantum bilgisayarı aynı anda </a:t>
            </a:r>
            <a:endParaRPr sz="35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2^n çakışmanın herhangi birinde olabilir. 2^n</a:t>
            </a:r>
            <a:endParaRPr sz="35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durumun sadece birinde olurken, bir kuantum bilgisayarı bu durumların hepsinde ya da bir kısmında bulunabilir.) </a:t>
            </a:r>
            <a:endParaRPr sz="35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Kuantum bilgisayarları kübitleri (qubit) belirli </a:t>
            </a:r>
            <a:r>
              <a:rPr lang="en-US" sz="3500">
                <a:highlight>
                  <a:srgbClr val="FFFFFF"/>
                </a:highlight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kuantum mantık kapıları</a:t>
            </a:r>
            <a:r>
              <a:rPr lang="en-US" sz="35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ile düzenleyebilir. </a:t>
            </a:r>
            <a:endParaRPr sz="35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Uygulanan bu kapı serilerine </a:t>
            </a:r>
            <a:r>
              <a:rPr lang="en-US" sz="3500">
                <a:highlight>
                  <a:srgbClr val="FFFFFF"/>
                </a:highlight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/>
              </a:rPr>
              <a:t>kuantum </a:t>
            </a:r>
            <a:r>
              <a:rPr lang="en-US" sz="3500" u="sng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  <a:hlinkClick r:id="rId5"/>
              </a:rPr>
              <a:t>algoritma</a:t>
            </a:r>
            <a:r>
              <a:rPr lang="en-US" sz="3500">
                <a:highlight>
                  <a:srgbClr val="FFFFFF"/>
                </a:highlight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6"/>
              </a:rPr>
              <a:t>sı</a:t>
            </a:r>
            <a:r>
              <a:rPr lang="en-US" sz="3500"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adı verilir.</a:t>
            </a:r>
            <a:endParaRPr sz="3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" name="Google Shape;194;gb1bdd6b702_3_194"/>
          <p:cNvSpPr txBox="1"/>
          <p:nvPr/>
        </p:nvSpPr>
        <p:spPr>
          <a:xfrm>
            <a:off x="9944100" y="914400"/>
            <a:ext cx="107727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/>
              <a:t>n qubit 2^n ihtimal</a:t>
            </a:r>
            <a:endParaRPr sz="4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/>
              <a:t>süperpozisyon sayesinde her ihtiamalde </a:t>
            </a:r>
            <a:endParaRPr sz="4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/>
              <a:t>bulunma şansı</a:t>
            </a:r>
            <a:endParaRPr sz="4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/>
              <a:t>hız</a:t>
            </a:r>
            <a:endParaRPr sz="44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/>
              <a:t>performans</a:t>
            </a:r>
            <a:endParaRPr sz="4400" u="sng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B3B3B3"/>
            </a:gs>
          </a:gsLst>
          <a:lin ang="5400012" scaled="0"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1bdd6b702_3_222"/>
          <p:cNvSpPr txBox="1"/>
          <p:nvPr/>
        </p:nvSpPr>
        <p:spPr>
          <a:xfrm>
            <a:off x="2038350" y="3152775"/>
            <a:ext cx="14992200" cy="87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00" name="Google Shape;200;gb1bdd6b702_3_222"/>
          <p:cNvSpPr txBox="1"/>
          <p:nvPr/>
        </p:nvSpPr>
        <p:spPr>
          <a:xfrm>
            <a:off x="9944100" y="914400"/>
            <a:ext cx="107727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pic>
        <p:nvPicPr>
          <p:cNvPr id="201" name="Google Shape;201;gb1bdd6b702_3_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2871050"/>
            <a:ext cx="11293994" cy="74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b1bdd6b702_3_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3725" y="2871050"/>
            <a:ext cx="11487300" cy="746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b1bdd6b702_0_19"/>
          <p:cNvSpPr txBox="1"/>
          <p:nvPr>
            <p:ph type="title"/>
          </p:nvPr>
        </p:nvSpPr>
        <p:spPr>
          <a:xfrm>
            <a:off x="2693500" y="1729400"/>
            <a:ext cx="80109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 sz="5900"/>
              <a:t>Kuantum Programlama</a:t>
            </a:r>
            <a:endParaRPr sz="7000"/>
          </a:p>
        </p:txBody>
      </p:sp>
      <p:pic>
        <p:nvPicPr>
          <p:cNvPr descr="Digit Five on Google Android 11.0" id="208" name="Google Shape;208;gb1bdd6b702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225" y="17294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b1bdd6b702_0_19"/>
          <p:cNvSpPr txBox="1"/>
          <p:nvPr/>
        </p:nvSpPr>
        <p:spPr>
          <a:xfrm>
            <a:off x="13401675" y="2486025"/>
            <a:ext cx="97728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50">
              <a:solidFill>
                <a:srgbClr val="161616"/>
              </a:solidFill>
              <a:highlight>
                <a:srgbClr val="FFFFFF"/>
              </a:highlight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50">
              <a:solidFill>
                <a:srgbClr val="161616"/>
              </a:solidFill>
              <a:highlight>
                <a:srgbClr val="FFFFFF"/>
              </a:highlight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161616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</a:rPr>
              <a:t>Kuantum bilgisayarlar aslında tamamen gerçekten programlama yapmaz. </a:t>
            </a:r>
            <a:endParaRPr sz="3550">
              <a:solidFill>
                <a:srgbClr val="161616"/>
              </a:solidFill>
              <a:highlight>
                <a:srgbClr val="FFFFFF"/>
              </a:highlight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50">
              <a:solidFill>
                <a:srgbClr val="161616"/>
              </a:solidFill>
              <a:highlight>
                <a:srgbClr val="FFFFFF"/>
              </a:highlight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161616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</a:rPr>
              <a:t>Sadece fizik yasalarının tasarlanan sistem üzerinde belirli amaçlar doğrultusunda çalışmasına olanak sağlar.</a:t>
            </a:r>
            <a:endParaRPr sz="3550">
              <a:solidFill>
                <a:srgbClr val="161616"/>
              </a:solidFill>
              <a:highlight>
                <a:srgbClr val="FFFFFF"/>
              </a:highlight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50">
              <a:solidFill>
                <a:srgbClr val="161616"/>
              </a:solidFill>
              <a:highlight>
                <a:srgbClr val="FFFFFF"/>
              </a:highlight>
              <a:latin typeface="Comfortaa Regular"/>
              <a:ea typeface="Comfortaa Regular"/>
              <a:cs typeface="Comfortaa Regular"/>
              <a:sym typeface="Comfortaa Regula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0">
                <a:solidFill>
                  <a:srgbClr val="161616"/>
                </a:solidFill>
                <a:highlight>
                  <a:srgbClr val="FFFFFF"/>
                </a:highlight>
                <a:latin typeface="Comfortaa Regular"/>
                <a:ea typeface="Comfortaa Regular"/>
                <a:cs typeface="Comfortaa Regular"/>
                <a:sym typeface="Comfortaa Regular"/>
              </a:rPr>
              <a:t>Qubitlerin kuantum fiziği ışığında kuantum mantık kapıları ve devreler ile yönetilebilir hale getirilmesi, kuantum programlamadır.. </a:t>
            </a:r>
            <a:endParaRPr sz="3550">
              <a:solidFill>
                <a:srgbClr val="161616"/>
              </a:solidFill>
              <a:highlight>
                <a:srgbClr val="FFFFFF"/>
              </a:highlight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sp>
        <p:nvSpPr>
          <p:cNvPr id="210" name="Google Shape;210;gb1bdd6b702_0_19"/>
          <p:cNvSpPr txBox="1"/>
          <p:nvPr/>
        </p:nvSpPr>
        <p:spPr>
          <a:xfrm>
            <a:off x="2227000" y="4370675"/>
            <a:ext cx="89439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omfortaa"/>
                <a:ea typeface="Comfortaa"/>
                <a:cs typeface="Comfortaa"/>
                <a:sym typeface="Comfortaa"/>
              </a:rPr>
              <a:t>Şuan için kuantum programlama : </a:t>
            </a:r>
            <a:endParaRPr sz="4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omfortaa"/>
                <a:ea typeface="Comfortaa"/>
                <a:cs typeface="Comfortaa"/>
                <a:sym typeface="Comfortaa"/>
              </a:rPr>
              <a:t>kodlar ile devre oluşturma,</a:t>
            </a:r>
            <a:endParaRPr sz="4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omfortaa"/>
                <a:ea typeface="Comfortaa"/>
                <a:cs typeface="Comfortaa"/>
                <a:sym typeface="Comfortaa"/>
              </a:rPr>
              <a:t>simüle etme</a:t>
            </a:r>
            <a:endParaRPr sz="4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Comfortaa"/>
                <a:ea typeface="Comfortaa"/>
                <a:cs typeface="Comfortaa"/>
                <a:sym typeface="Comfortaa"/>
              </a:rPr>
              <a:t>IBM’in kuantum bilgisayarında çalışma şansı</a:t>
            </a:r>
            <a:endParaRPr sz="4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1bdd6b702_0_22"/>
          <p:cNvSpPr txBox="1"/>
          <p:nvPr>
            <p:ph type="title"/>
          </p:nvPr>
        </p:nvSpPr>
        <p:spPr>
          <a:xfrm>
            <a:off x="2693500" y="1729400"/>
            <a:ext cx="7951200" cy="19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 sz="5800"/>
              <a:t>Kuantum Programlama</a:t>
            </a:r>
            <a:endParaRPr sz="5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 sz="5800"/>
              <a:t>Dilleri</a:t>
            </a:r>
            <a:endParaRPr sz="5800"/>
          </a:p>
        </p:txBody>
      </p:sp>
      <p:sp>
        <p:nvSpPr>
          <p:cNvPr id="216" name="Google Shape;216;gb1bdd6b702_0_22"/>
          <p:cNvSpPr txBox="1"/>
          <p:nvPr/>
        </p:nvSpPr>
        <p:spPr>
          <a:xfrm>
            <a:off x="2364450" y="3410525"/>
            <a:ext cx="79512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Microsoft’un geliştirdiği </a:t>
            </a: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</a:rPr>
              <a:t>Q# programlama dili </a:t>
            </a: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ile programlanabilir Microsoft Kuantum Geliştirme Kiti (Quantum Development Kit) </a:t>
            </a:r>
            <a:endParaRPr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IBM’ın Python tabanlı </a:t>
            </a: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</a:rPr>
              <a:t>Qiskit kütüphanesi</a:t>
            </a:r>
            <a:endParaRPr b="1"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D-Wave System’in kuantum bilgisayarlardaki zor problemleri çözmek için oluşturduğu Python tabanlı açık kaynaklı </a:t>
            </a: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</a:rPr>
              <a:t>Ocean kütüphanesi</a:t>
            </a:r>
            <a:endParaRPr b="1" sz="2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b="1" lang="en-US" sz="2800">
                <a:solidFill>
                  <a:schemeClr val="dk1"/>
                </a:solidFill>
                <a:highlight>
                  <a:srgbClr val="FFFFFF"/>
                </a:highlight>
              </a:rPr>
              <a:t>Cirq :</a:t>
            </a:r>
            <a:r>
              <a:rPr lang="en-US" sz="2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2600">
                <a:highlight>
                  <a:srgbClr val="FFFFFF"/>
                </a:highlight>
              </a:rPr>
              <a:t>Google destekli</a:t>
            </a: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, kuantum devrelerini yazmak, işlemek ve optimize etmek ve ardından bunları kuantum bilgisayarlarda ve kuantum simülatörlerinde çalıştırmak için kullanılan bir Python yazılım kitaplığıdır.</a:t>
            </a:r>
            <a:endParaRPr sz="2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17" name="Google Shape;217;gb1bdd6b702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4500" y="914400"/>
            <a:ext cx="3343275" cy="3343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# Community" id="218" name="Google Shape;218;gb1bdd6b702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02150" y="2428875"/>
            <a:ext cx="6200775" cy="6200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Qiskit/qiskit: Qiskit is an open-source SDK for working with  quantum computers at the level of circuits, algorithms, and application  modules." id="219" name="Google Shape;219;gb1bdd6b702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44425" y="7843838"/>
            <a:ext cx="6200775" cy="310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1bdd6b702_0_7"/>
          <p:cNvSpPr txBox="1"/>
          <p:nvPr>
            <p:ph type="title"/>
          </p:nvPr>
        </p:nvSpPr>
        <p:spPr>
          <a:xfrm>
            <a:off x="1842325" y="1481925"/>
            <a:ext cx="12287100" cy="98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b="1" lang="en-US" sz="3700">
                <a:solidFill>
                  <a:srgbClr val="333333"/>
                </a:solidFill>
                <a:highlight>
                  <a:srgbClr val="FFFFFF"/>
                </a:highlight>
              </a:rPr>
              <a:t>BUGÜN</a:t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t/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b="1" lang="en-US" sz="3700">
                <a:solidFill>
                  <a:srgbClr val="333333"/>
                </a:solidFill>
                <a:highlight>
                  <a:srgbClr val="FFFFFF"/>
                </a:highlight>
              </a:rPr>
              <a:t>👨‍💻 Klasik Sistemler</a:t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t/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b="1" lang="en-US" sz="3700">
                <a:solidFill>
                  <a:srgbClr val="333333"/>
                </a:solidFill>
                <a:highlight>
                  <a:srgbClr val="FFFFFF"/>
                </a:highlight>
              </a:rPr>
              <a:t>👨‍💻 Kuantum Nedir?</a:t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t/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b="1" lang="en-US" sz="3700">
                <a:solidFill>
                  <a:srgbClr val="333333"/>
                </a:solidFill>
                <a:highlight>
                  <a:srgbClr val="FFFFFF"/>
                </a:highlight>
              </a:rPr>
              <a:t>👨‍💻 Kuantum Bilgisayarlar</a:t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t/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b="1" lang="en-US" sz="3700">
                <a:solidFill>
                  <a:srgbClr val="333333"/>
                </a:solidFill>
                <a:highlight>
                  <a:srgbClr val="FFFFFF"/>
                </a:highlight>
              </a:rPr>
              <a:t>👨‍💻 Kuantum Programlama</a:t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t/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b="1" lang="en-US" sz="3700">
                <a:solidFill>
                  <a:srgbClr val="333333"/>
                </a:solidFill>
                <a:highlight>
                  <a:srgbClr val="FFFFFF"/>
                </a:highlight>
              </a:rPr>
              <a:t>👨‍💻 Kuantum Programlama Dilleri</a:t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t/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b="1" lang="en-US" sz="3700">
                <a:solidFill>
                  <a:srgbClr val="333333"/>
                </a:solidFill>
                <a:highlight>
                  <a:srgbClr val="FFFFFF"/>
                </a:highlight>
              </a:rPr>
              <a:t>👨‍💻 Kuantumun Geleceği</a:t>
            </a:r>
            <a:endParaRPr b="1" sz="37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pic>
        <p:nvPicPr>
          <p:cNvPr id="72" name="Google Shape;72;gb1bdd6b70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7225" y="9411275"/>
            <a:ext cx="9949775" cy="430473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b1bdd6b702_0_7"/>
          <p:cNvSpPr/>
          <p:nvPr/>
        </p:nvSpPr>
        <p:spPr>
          <a:xfrm>
            <a:off x="12222200" y="0"/>
            <a:ext cx="12161700" cy="13716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#212121</a:t>
            </a:r>
            <a:endParaRPr/>
          </a:p>
        </p:txBody>
      </p:sp>
      <p:pic>
        <p:nvPicPr>
          <p:cNvPr id="74" name="Google Shape;74;gb1bdd6b702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22200" y="8454275"/>
            <a:ext cx="12161702" cy="5261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b1bdd6b702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22200" y="0"/>
            <a:ext cx="12161698" cy="4750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"/>
          <p:cNvSpPr/>
          <p:nvPr/>
        </p:nvSpPr>
        <p:spPr>
          <a:xfrm>
            <a:off x="1485900" y="1200150"/>
            <a:ext cx="10572600" cy="1157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"/>
          <p:cNvSpPr txBox="1"/>
          <p:nvPr>
            <p:ph idx="4294967295" type="body"/>
          </p:nvPr>
        </p:nvSpPr>
        <p:spPr>
          <a:xfrm>
            <a:off x="2231575" y="2060701"/>
            <a:ext cx="21415800" cy="105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350">
                <a:solidFill>
                  <a:srgbClr val="008000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import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 </a:t>
            </a:r>
            <a:r>
              <a:rPr lang="en-US" sz="3350">
                <a:solidFill>
                  <a:srgbClr val="0000FF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cirq</a:t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i="1" lang="en-US" sz="3350">
                <a:solidFill>
                  <a:srgbClr val="408080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# Pick qubits</a:t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qubit0 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=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 cirq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.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GridQubit(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0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, 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0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)</a:t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qubit1 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=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 cirq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.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GridQubit(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0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, 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1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)</a:t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i="1" lang="en-US" sz="3350">
                <a:solidFill>
                  <a:srgbClr val="408080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# Create a circuit</a:t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circuit 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=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 cirq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.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Circuit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.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from_ops(</a:t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    cirq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.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H(qubit0),</a:t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    cirq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.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CNOT(qubit0, qubit1),</a:t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    cirq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.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measure(qubit0, key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=</a:t>
            </a:r>
            <a:r>
              <a:rPr lang="en-US" sz="3350">
                <a:solidFill>
                  <a:srgbClr val="BA212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'm0'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),</a:t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    cirq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.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measure(qubit1, key</a:t>
            </a:r>
            <a:r>
              <a:rPr lang="en-US" sz="3350">
                <a:solidFill>
                  <a:srgbClr val="666666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=</a:t>
            </a:r>
            <a:r>
              <a:rPr lang="en-US" sz="3350">
                <a:solidFill>
                  <a:srgbClr val="BA212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'm1'</a:t>
            </a: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)</a:t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50">
                <a:solidFill>
                  <a:schemeClr val="dk1"/>
                </a:solidFill>
                <a:latin typeface="Roboto Mono Regular"/>
                <a:ea typeface="Roboto Mono Regular"/>
                <a:cs typeface="Roboto Mono Regular"/>
                <a:sym typeface="Roboto Mono Regular"/>
              </a:rPr>
              <a:t>)</a:t>
            </a:r>
            <a:endParaRPr sz="3350">
              <a:solidFill>
                <a:schemeClr val="dk1"/>
              </a:solidFill>
              <a:latin typeface="Roboto Mono Regular"/>
              <a:ea typeface="Roboto Mono Regular"/>
              <a:cs typeface="Roboto Mono Regular"/>
              <a:sym typeface="Roboto Mono Regular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t/>
            </a:r>
            <a:endParaRPr sz="3000">
              <a:solidFill>
                <a:srgbClr val="2DC4C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6" name="Google Shape;226;p15"/>
          <p:cNvSpPr/>
          <p:nvPr/>
        </p:nvSpPr>
        <p:spPr>
          <a:xfrm>
            <a:off x="12925425" y="3863950"/>
            <a:ext cx="10572600" cy="4391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5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335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(circuit)</a:t>
            </a:r>
            <a:endParaRPr sz="33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50">
                <a:solidFill>
                  <a:srgbClr val="40808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# prints</a:t>
            </a:r>
            <a:endParaRPr sz="33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50">
                <a:solidFill>
                  <a:srgbClr val="40808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# (0, 0): ───H───@───M('m0')───</a:t>
            </a:r>
            <a:endParaRPr sz="33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350">
                <a:solidFill>
                  <a:srgbClr val="40808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#                │</a:t>
            </a:r>
            <a:endParaRPr sz="335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3350">
                <a:solidFill>
                  <a:srgbClr val="40808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# (0, 1): ───────X───M('m1')───</a:t>
            </a:r>
            <a:endParaRPr i="1" sz="3350">
              <a:solidFill>
                <a:srgbClr val="408080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1bdd6b702_3_164"/>
          <p:cNvSpPr txBox="1"/>
          <p:nvPr>
            <p:ph type="title"/>
          </p:nvPr>
        </p:nvSpPr>
        <p:spPr>
          <a:xfrm>
            <a:off x="2010250" y="2581475"/>
            <a:ext cx="9094200" cy="13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 sz="4400"/>
              <a:t>Neden kuantum bilgisayarlara ihtiyacımız var?</a:t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t/>
            </a:r>
            <a:endParaRPr sz="4400"/>
          </a:p>
          <a:p>
            <a:pPr indent="-508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400"/>
              <a:t>Çözülmesi zaman alan algoritmalar</a:t>
            </a:r>
            <a:endParaRPr sz="4400"/>
          </a:p>
          <a:p>
            <a:pPr indent="-508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400"/>
              <a:t>Daha hızlı veri transferi</a:t>
            </a:r>
            <a:endParaRPr sz="4400"/>
          </a:p>
          <a:p>
            <a:pPr indent="-508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400"/>
              <a:t>Daha güvenilir şifreleme</a:t>
            </a:r>
            <a:endParaRPr sz="4400"/>
          </a:p>
          <a:p>
            <a:pPr indent="-508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400"/>
              <a:t>Daha iyi AI çözümleri</a:t>
            </a:r>
            <a:endParaRPr sz="4400"/>
          </a:p>
          <a:p>
            <a:pPr indent="-508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400"/>
              <a:t>Doğanın simülasyonu</a:t>
            </a:r>
            <a:endParaRPr sz="4400"/>
          </a:p>
          <a:p>
            <a:pPr indent="-508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●"/>
            </a:pPr>
            <a:r>
              <a:rPr lang="en-US" sz="4400"/>
              <a:t>...</a:t>
            </a:r>
            <a:endParaRPr sz="4400"/>
          </a:p>
        </p:txBody>
      </p:sp>
      <p:pic>
        <p:nvPicPr>
          <p:cNvPr id="232" name="Google Shape;232;gb1bdd6b702_3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1100" y="4067175"/>
            <a:ext cx="14297024" cy="6225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1bdd6b702_2_28"/>
          <p:cNvSpPr txBox="1"/>
          <p:nvPr>
            <p:ph type="title"/>
          </p:nvPr>
        </p:nvSpPr>
        <p:spPr>
          <a:xfrm>
            <a:off x="2689231" y="1185250"/>
            <a:ext cx="21862800" cy="18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Kuantumun Geleceği</a:t>
            </a:r>
            <a:endParaRPr sz="7500"/>
          </a:p>
        </p:txBody>
      </p:sp>
      <p:pic>
        <p:nvPicPr>
          <p:cNvPr descr="Digit Six on Google Android 11.0" id="238" name="Google Shape;238;gb1bdd6b702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1383325"/>
            <a:ext cx="1489075" cy="148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2017 quantum computing_final" id="239" name="Google Shape;239;gb1bdd6b702_2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787" y="3004749"/>
            <a:ext cx="17330375" cy="97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1bdd6b702_0_25"/>
          <p:cNvSpPr txBox="1"/>
          <p:nvPr>
            <p:ph type="title"/>
          </p:nvPr>
        </p:nvSpPr>
        <p:spPr>
          <a:xfrm>
            <a:off x="3686800" y="2201025"/>
            <a:ext cx="52779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 sz="9500"/>
              <a:t>Öneriler</a:t>
            </a:r>
            <a:endParaRPr sz="9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t/>
            </a:r>
            <a:endParaRPr/>
          </a:p>
        </p:txBody>
      </p:sp>
      <p:pic>
        <p:nvPicPr>
          <p:cNvPr id="245" name="Google Shape;245;gb1bdd6b702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94325" y="1875375"/>
            <a:ext cx="5524500" cy="5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b1bdd6b702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6600" y="8920475"/>
            <a:ext cx="7219950" cy="2409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bar Bilim - YouTube" id="247" name="Google Shape;247;gb1bdd6b702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2475" y="4776788"/>
            <a:ext cx="5019676" cy="50196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b1bdd6b702_0_25"/>
          <p:cNvSpPr txBox="1"/>
          <p:nvPr/>
        </p:nvSpPr>
        <p:spPr>
          <a:xfrm>
            <a:off x="4596363" y="9725338"/>
            <a:ext cx="25719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BEBAR BİLİM</a:t>
            </a:r>
            <a:endParaRPr sz="2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1400" y="8315325"/>
            <a:ext cx="1826400" cy="187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4" name="Google Shape;254;p16"/>
          <p:cNvSpPr txBox="1"/>
          <p:nvPr>
            <p:ph type="title"/>
          </p:nvPr>
        </p:nvSpPr>
        <p:spPr>
          <a:xfrm>
            <a:off x="3997885" y="433675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Teşekkürler!</a:t>
            </a:r>
            <a:endParaRPr/>
          </a:p>
        </p:txBody>
      </p:sp>
      <p:sp>
        <p:nvSpPr>
          <p:cNvPr id="255" name="Google Shape;255;p16"/>
          <p:cNvSpPr txBox="1"/>
          <p:nvPr>
            <p:ph idx="2" type="title"/>
          </p:nvPr>
        </p:nvSpPr>
        <p:spPr>
          <a:xfrm>
            <a:off x="6072629" y="8404924"/>
            <a:ext cx="5414400" cy="17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Onur Sercan Yılmaz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Google DSC Zaim Lead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/>
              <a:t>linkedin.com/in/osy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git One on Google Android 11.0" id="80" name="Google Shape;80;gb1bdd6b702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500" y="1729400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b1bdd6b702_0_10"/>
          <p:cNvSpPr txBox="1"/>
          <p:nvPr>
            <p:ph type="title"/>
          </p:nvPr>
        </p:nvSpPr>
        <p:spPr>
          <a:xfrm>
            <a:off x="2693500" y="1729400"/>
            <a:ext cx="7683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Klasik Sistemler</a:t>
            </a:r>
            <a:endParaRPr sz="7500"/>
          </a:p>
        </p:txBody>
      </p:sp>
      <p:pic>
        <p:nvPicPr>
          <p:cNvPr id="82" name="Google Shape;82;gb1bdd6b702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025" y="3195150"/>
            <a:ext cx="2799525" cy="7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gb1bdd6b702_0_10"/>
          <p:cNvSpPr txBox="1"/>
          <p:nvPr/>
        </p:nvSpPr>
        <p:spPr>
          <a:xfrm>
            <a:off x="12973050" y="1343025"/>
            <a:ext cx="10401300" cy="114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50">
                <a:solidFill>
                  <a:srgbClr val="FFFFFF"/>
                </a:solidFill>
                <a:highlight>
                  <a:srgbClr val="212121"/>
                </a:highlight>
                <a:latin typeface="Comfortaa"/>
                <a:ea typeface="Comfortaa"/>
                <a:cs typeface="Comfortaa"/>
                <a:sym typeface="Comfortaa"/>
              </a:rPr>
              <a:t>Programlama ve haberleşmede, bir </a:t>
            </a:r>
            <a:r>
              <a:rPr b="1" lang="en-US" sz="4050">
                <a:solidFill>
                  <a:srgbClr val="FFFFFF"/>
                </a:solidFill>
                <a:highlight>
                  <a:srgbClr val="212121"/>
                </a:highlight>
                <a:latin typeface="Comfortaa"/>
                <a:ea typeface="Comfortaa"/>
                <a:cs typeface="Comfortaa"/>
                <a:sym typeface="Comfortaa"/>
              </a:rPr>
              <a:t>bit</a:t>
            </a:r>
            <a:r>
              <a:rPr lang="en-US" sz="4050">
                <a:solidFill>
                  <a:srgbClr val="FFFFFF"/>
                </a:solidFill>
                <a:highlight>
                  <a:srgbClr val="212121"/>
                </a:highlight>
                <a:latin typeface="Comfortaa"/>
                <a:ea typeface="Comfortaa"/>
                <a:cs typeface="Comfortaa"/>
                <a:sym typeface="Comfortaa"/>
              </a:rPr>
              <a:t> bilgi </a:t>
            </a:r>
            <a:r>
              <a:rPr lang="en-US" sz="4050">
                <a:solidFill>
                  <a:srgbClr val="FFFFFF"/>
                </a:solidFill>
                <a:highlight>
                  <a:srgbClr val="212121"/>
                </a:highlight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depolama</a:t>
            </a:r>
            <a:r>
              <a:rPr lang="en-US" sz="4050">
                <a:solidFill>
                  <a:srgbClr val="FFFFFF"/>
                </a:solidFill>
                <a:highlight>
                  <a:srgbClr val="212121"/>
                </a:highlight>
                <a:latin typeface="Comfortaa"/>
                <a:ea typeface="Comfortaa"/>
                <a:cs typeface="Comfortaa"/>
                <a:sym typeface="Comfortaa"/>
              </a:rPr>
              <a:t> ve haberleşme veya bağlantının </a:t>
            </a:r>
            <a:r>
              <a:rPr lang="en-US" sz="4050" u="sng">
                <a:solidFill>
                  <a:srgbClr val="FFFFFF"/>
                </a:solidFill>
                <a:highlight>
                  <a:srgbClr val="212121"/>
                </a:highlight>
                <a:latin typeface="Comfortaa"/>
                <a:ea typeface="Comfortaa"/>
                <a:cs typeface="Comfortaa"/>
                <a:sym typeface="Comfortaa"/>
              </a:rPr>
              <a:t>en küçük ve temel ünitesidir</a:t>
            </a:r>
            <a:r>
              <a:rPr lang="en-US" sz="4050">
                <a:solidFill>
                  <a:srgbClr val="FFFFFF"/>
                </a:solidFill>
                <a:highlight>
                  <a:srgbClr val="212121"/>
                </a:highlight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sz="4050">
              <a:solidFill>
                <a:srgbClr val="FFFFFF"/>
              </a:solidFill>
              <a:highlight>
                <a:srgbClr val="21212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rgbClr val="FFFFFF"/>
              </a:solidFill>
              <a:highlight>
                <a:srgbClr val="21212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rgbClr val="FFFFFF"/>
              </a:solidFill>
              <a:highlight>
                <a:srgbClr val="21212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50">
              <a:solidFill>
                <a:srgbClr val="FFFFFF"/>
              </a:solidFill>
              <a:highlight>
                <a:srgbClr val="212121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50">
                <a:solidFill>
                  <a:srgbClr val="FFFFFF"/>
                </a:solidFill>
                <a:highlight>
                  <a:srgbClr val="212121"/>
                </a:highlight>
                <a:latin typeface="Comfortaa"/>
                <a:ea typeface="Comfortaa"/>
                <a:cs typeface="Comfortaa"/>
                <a:sym typeface="Comfortaa"/>
              </a:rPr>
              <a:t>Bir cihaz ya da fiziksel bir sistem tarafından depolanabilecek bilginin maksimum değeri normal olarak sadece </a:t>
            </a:r>
            <a:r>
              <a:rPr lang="en-US" sz="4050" u="sng">
                <a:solidFill>
                  <a:srgbClr val="FFFFFF"/>
                </a:solidFill>
                <a:highlight>
                  <a:srgbClr val="212121"/>
                </a:highlight>
                <a:latin typeface="Comfortaa"/>
                <a:ea typeface="Comfortaa"/>
                <a:cs typeface="Comfortaa"/>
                <a:sym typeface="Comfortaa"/>
              </a:rPr>
              <a:t>2 farklı şekilde bulunabilir.</a:t>
            </a:r>
            <a:endParaRPr sz="4400" u="sng">
              <a:solidFill>
                <a:srgbClr val="FFFFFF"/>
              </a:solidFill>
              <a:highlight>
                <a:srgbClr val="212121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showing a memory cell. Current flows through a transistor onto one side of a capacitor, with the other side of the capacitor connected to ground." id="88" name="Google Shape;88;gb1bdd6b702_3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03275" y="628650"/>
            <a:ext cx="9641618" cy="5430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imation showing the memory cell from the previous image zooming backwards to take up 1 slot in a 4x4 grid of identical cells. This then zooms back to slot into an 8x8 grid. " id="89" name="Google Shape;89;gb1bdd6b702_3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900" y="5330831"/>
            <a:ext cx="9325950" cy="5253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8x8 array of blue boxes representing memory cells. A black 1 or 0 is visible on each cell, and these are all changing independently." id="90" name="Google Shape;90;gb1bdd6b702_3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140850" y="8091478"/>
            <a:ext cx="9325950" cy="52530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table with two columns, labelled &quot;Address&quot; and &quot;Data&quot;. The addresses count up from 0 to 13, while each piece of data is an 8 digit binary number." id="91" name="Google Shape;91;gb1bdd6b702_3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5600" y="5816600"/>
            <a:ext cx="4151899" cy="692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 image of a RAM module, with 8 chips on it and some gold-plated connectors at the bottom." id="92" name="Google Shape;92;gb1bdd6b702_3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30213" y="396125"/>
            <a:ext cx="9641624" cy="543085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b1bdd6b702_3_12"/>
          <p:cNvSpPr txBox="1"/>
          <p:nvPr/>
        </p:nvSpPr>
        <p:spPr>
          <a:xfrm>
            <a:off x="7715250" y="857250"/>
            <a:ext cx="55722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b1bdd6b702_3_12"/>
          <p:cNvSpPr txBox="1"/>
          <p:nvPr/>
        </p:nvSpPr>
        <p:spPr>
          <a:xfrm>
            <a:off x="7258050" y="314325"/>
            <a:ext cx="6457800" cy="3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omfortaa"/>
                <a:ea typeface="Comfortaa"/>
                <a:cs typeface="Comfortaa"/>
                <a:sym typeface="Comfortaa"/>
              </a:rPr>
              <a:t>Moore Yasası’nın öngördüğü gibi işlemcilerdeki transistör sayısı her 18 ayda bir 2 katına katlanıyor.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omfortaa"/>
                <a:ea typeface="Comfortaa"/>
                <a:cs typeface="Comfortaa"/>
                <a:sym typeface="Comfortaa"/>
              </a:rPr>
              <a:t>Atom boyutunda transistörler.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b1bdd6b702_0_13"/>
          <p:cNvSpPr txBox="1"/>
          <p:nvPr>
            <p:ph type="title"/>
          </p:nvPr>
        </p:nvSpPr>
        <p:spPr>
          <a:xfrm>
            <a:off x="2693500" y="1729400"/>
            <a:ext cx="7832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 Kuantum</a:t>
            </a:r>
            <a:endParaRPr sz="7500"/>
          </a:p>
        </p:txBody>
      </p:sp>
      <p:pic>
        <p:nvPicPr>
          <p:cNvPr descr="Digit Two on Google Android 11.0" id="100" name="Google Shape;100;gb1bdd6b702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800" y="172940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 Symbol on Samsung One UI 2.5" id="101" name="Google Shape;101;gb1bdd6b702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9425" y="1729388"/>
            <a:ext cx="944225" cy="94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tom Modeli Simgesi - Pixabay'da ücretsiz vektör grafik" id="102" name="Google Shape;102;gb1bdd6b702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3300" y="4389350"/>
            <a:ext cx="5010149" cy="442614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b1bdd6b702_0_13"/>
          <p:cNvSpPr txBox="1"/>
          <p:nvPr/>
        </p:nvSpPr>
        <p:spPr>
          <a:xfrm>
            <a:off x="13658850" y="3357600"/>
            <a:ext cx="9744000" cy="70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omfortaa"/>
              <a:buChar char="●"/>
            </a:pPr>
            <a:r>
              <a:rPr lang="en-US" sz="4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Kuantumu herhangi bir maddenin </a:t>
            </a:r>
            <a:r>
              <a:rPr lang="en-US" sz="4000" u="sng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en küçük yapıtaşı</a:t>
            </a:r>
            <a:r>
              <a:rPr lang="en-US" sz="4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olarak adlandırabiliriz. </a:t>
            </a:r>
            <a:endParaRPr sz="4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omfortaa"/>
              <a:buChar char="●"/>
            </a:pPr>
            <a:r>
              <a:rPr lang="en-US" sz="4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Kuantum için </a:t>
            </a:r>
            <a:r>
              <a:rPr lang="en-US" sz="4000" u="sng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atom</a:t>
            </a:r>
            <a:r>
              <a:rPr lang="en-US" sz="4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denebilir.</a:t>
            </a:r>
            <a:endParaRPr sz="4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482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omfortaa"/>
              <a:buChar char="●"/>
            </a:pPr>
            <a:r>
              <a:rPr lang="en-US" sz="4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Enerji seviyeleri ve </a:t>
            </a:r>
            <a:r>
              <a:rPr lang="en-US" sz="4000" u="sng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kuantum sıçraması</a:t>
            </a:r>
            <a:r>
              <a:rPr lang="en-US" sz="4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 atomun kuantum modelinin iskeletidir.</a:t>
            </a:r>
            <a:endParaRPr sz="4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1bdd6b702_3_86"/>
          <p:cNvSpPr txBox="1"/>
          <p:nvPr>
            <p:ph type="title"/>
          </p:nvPr>
        </p:nvSpPr>
        <p:spPr>
          <a:xfrm>
            <a:off x="13113310" y="91440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 Çift Yarık Deneyi</a:t>
            </a:r>
            <a:endParaRPr sz="7500"/>
          </a:p>
        </p:txBody>
      </p:sp>
      <p:pic>
        <p:nvPicPr>
          <p:cNvPr descr="Atom Symbol on Samsung One UI 2.5" id="109" name="Google Shape;109;gb1bdd6b702_3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6200" y="1472213"/>
            <a:ext cx="944225" cy="9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b1bdd6b702_3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475" y="3519825"/>
            <a:ext cx="12538375" cy="776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b1bdd6b702_3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51250" y="3519825"/>
            <a:ext cx="9264622" cy="776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gb1bdd6b702_3_86"/>
          <p:cNvSpPr txBox="1"/>
          <p:nvPr/>
        </p:nvSpPr>
        <p:spPr>
          <a:xfrm>
            <a:off x="1546225" y="11601450"/>
            <a:ext cx="16459200" cy="19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Bilye ve ışık ile yapılan deneyde her iki madde de tek yarıkta tek çizgi oluşturuyor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Yani ışık tek yarıkta parçacık gibi davranıyor.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1bdd6b702_3_100"/>
          <p:cNvSpPr txBox="1"/>
          <p:nvPr>
            <p:ph type="title"/>
          </p:nvPr>
        </p:nvSpPr>
        <p:spPr>
          <a:xfrm>
            <a:off x="13113310" y="91440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 Çift Yarık Deneyi</a:t>
            </a:r>
            <a:endParaRPr sz="7500"/>
          </a:p>
        </p:txBody>
      </p:sp>
      <p:pic>
        <p:nvPicPr>
          <p:cNvPr descr="Atom Symbol on Samsung One UI 2.5" id="118" name="Google Shape;118;gb1bdd6b702_3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6200" y="1472213"/>
            <a:ext cx="944225" cy="9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b1bdd6b702_3_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40000" y="3369300"/>
            <a:ext cx="9837665" cy="780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b1bdd6b702_3_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1425" y="3369300"/>
            <a:ext cx="11979006" cy="78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b1bdd6b702_3_100"/>
          <p:cNvSpPr txBox="1"/>
          <p:nvPr/>
        </p:nvSpPr>
        <p:spPr>
          <a:xfrm>
            <a:off x="4572000" y="11430000"/>
            <a:ext cx="52293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Işık da dalga gibi davranıyor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1bdd6b702_3_110"/>
          <p:cNvSpPr txBox="1"/>
          <p:nvPr>
            <p:ph type="title"/>
          </p:nvPr>
        </p:nvSpPr>
        <p:spPr>
          <a:xfrm>
            <a:off x="13113310" y="914400"/>
            <a:ext cx="12287100" cy="3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 Çift Yarık Deneyi</a:t>
            </a:r>
            <a:endParaRPr sz="7500"/>
          </a:p>
        </p:txBody>
      </p:sp>
      <p:pic>
        <p:nvPicPr>
          <p:cNvPr descr="Atom Symbol on Samsung One UI 2.5" id="127" name="Google Shape;127;gb1bdd6b702_3_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6200" y="1472213"/>
            <a:ext cx="944225" cy="9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b1bdd6b702_3_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438" y="3197850"/>
            <a:ext cx="15478125" cy="95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b1bdd6b702_3_110"/>
          <p:cNvSpPr txBox="1"/>
          <p:nvPr/>
        </p:nvSpPr>
        <p:spPr>
          <a:xfrm>
            <a:off x="17916525" y="4772025"/>
            <a:ext cx="4314900" cy="28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Işığı gözlemlemek için gözlem cihazı ile deney tekrarlandığında ışık parçacık gibi davranıyor.</a:t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BD4EB"/>
            </a:gs>
            <a:gs pos="100000">
              <a:srgbClr val="9180B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1bdd6b702_3_41"/>
          <p:cNvSpPr txBox="1"/>
          <p:nvPr>
            <p:ph type="title"/>
          </p:nvPr>
        </p:nvSpPr>
        <p:spPr>
          <a:xfrm>
            <a:off x="2693500" y="1729400"/>
            <a:ext cx="7832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</a:pPr>
            <a:r>
              <a:rPr lang="en-US"/>
              <a:t> Kuantum Süperpozisyon</a:t>
            </a:r>
            <a:endParaRPr sz="7500"/>
          </a:p>
        </p:txBody>
      </p:sp>
      <p:pic>
        <p:nvPicPr>
          <p:cNvPr descr="Atom Symbol on Samsung One UI 2.5" id="135" name="Google Shape;135;gb1bdd6b702_3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925" y="1866888"/>
            <a:ext cx="944225" cy="944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p 30 Space Chips GIFs | Find the best GIF on Gfycat" id="136" name="Google Shape;136;gb1bdd6b702_3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7425" y="4721260"/>
            <a:ext cx="8468175" cy="475911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b1bdd6b702_3_41"/>
          <p:cNvSpPr txBox="1"/>
          <p:nvPr/>
        </p:nvSpPr>
        <p:spPr>
          <a:xfrm>
            <a:off x="12858750" y="1828800"/>
            <a:ext cx="103155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mfortaa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Süperpozisyon, bir atomun “aynı anda” iki ya da ikiden fazla durumda bulunabilmesi demektir. </a:t>
            </a:r>
            <a:endParaRPr sz="45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mfortaa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Normal bitler 1 ya da 0 değerlerini kullanırken, süperpozisyon sayesinde kübitler </a:t>
            </a:r>
            <a:r>
              <a:rPr b="1" lang="en-US" sz="45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aynı anda</a:t>
            </a: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hem 1 hem 0 hem de bu ikisi arasındaki değerleri alabilir. </a:t>
            </a:r>
            <a:endParaRPr sz="45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5143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omfortaa"/>
              <a:buChar char="●"/>
            </a:pPr>
            <a:r>
              <a:rPr lang="en-US" sz="4500">
                <a:solidFill>
                  <a:schemeClr val="dk1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Bu da kuantum bilgisayarların işlem gücünü artıracak olan en önemli özelliklerden biridir.</a:t>
            </a:r>
            <a:endParaRPr sz="4500">
              <a:solidFill>
                <a:schemeClr val="dk1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